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7" r:id="rId4"/>
    <p:sldId id="259" r:id="rId5"/>
    <p:sldId id="260" r:id="rId6"/>
    <p:sldId id="262" r:id="rId7"/>
    <p:sldId id="263" r:id="rId8"/>
    <p:sldId id="264" r:id="rId9"/>
    <p:sldId id="266"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102C"/>
    <a:srgbClr val="D4EBD8"/>
    <a:srgbClr val="3B5D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14" autoAdjust="0"/>
    <p:restoredTop sz="94660"/>
  </p:normalViewPr>
  <p:slideViewPr>
    <p:cSldViewPr snapToGrid="0">
      <p:cViewPr varScale="1">
        <p:scale>
          <a:sx n="154" d="100"/>
          <a:sy n="154" d="100"/>
        </p:scale>
        <p:origin x="240" y="4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jp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D661AB-3145-40B8-9FEA-864617F1DD30}"/>
              </a:ext>
            </a:extLst>
          </p:cNvPr>
          <p:cNvSpPr/>
          <p:nvPr userDrawn="1"/>
        </p:nvSpPr>
        <p:spPr>
          <a:xfrm>
            <a:off x="0" y="0"/>
            <a:ext cx="12192000" cy="6857999"/>
          </a:xfrm>
          <a:prstGeom prst="rect">
            <a:avLst/>
          </a:prstGeom>
          <a:solidFill>
            <a:srgbClr val="1510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phic 7">
            <a:extLst>
              <a:ext uri="{FF2B5EF4-FFF2-40B4-BE49-F238E27FC236}">
                <a16:creationId xmlns:a16="http://schemas.microsoft.com/office/drawing/2014/main" id="{04965268-4C59-7AFB-4284-29E601536CE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43834" y="257519"/>
            <a:ext cx="1189691" cy="580218"/>
          </a:xfrm>
          <a:prstGeom prst="rect">
            <a:avLst/>
          </a:prstGeom>
        </p:spPr>
      </p:pic>
      <p:pic>
        <p:nvPicPr>
          <p:cNvPr id="9" name="Picture 8" descr="A group of people looking at a computer&#10;&#10;Description automatically generated with medium confidence">
            <a:extLst>
              <a:ext uri="{FF2B5EF4-FFF2-40B4-BE49-F238E27FC236}">
                <a16:creationId xmlns:a16="http://schemas.microsoft.com/office/drawing/2014/main" id="{28D1CA3D-8409-3173-B747-9ACBA4A3D4AE}"/>
              </a:ext>
            </a:extLst>
          </p:cNvPr>
          <p:cNvPicPr>
            <a:picLocks noChangeAspect="1"/>
          </p:cNvPicPr>
          <p:nvPr userDrawn="1"/>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13519" r="40740"/>
          <a:stretch/>
        </p:blipFill>
        <p:spPr>
          <a:xfrm>
            <a:off x="7486650" y="0"/>
            <a:ext cx="4705350" cy="6857999"/>
          </a:xfrm>
          <a:prstGeom prst="rect">
            <a:avLst/>
          </a:prstGeom>
        </p:spPr>
      </p:pic>
    </p:spTree>
    <p:extLst>
      <p:ext uri="{BB962C8B-B14F-4D97-AF65-F5344CB8AC3E}">
        <p14:creationId xmlns:p14="http://schemas.microsoft.com/office/powerpoint/2010/main" val="2161118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CA9CB-EA19-2393-BF51-26E7F2352C6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1A29783-5D87-872F-CAFD-AB55F8755C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4D05066-0C5F-10FD-4732-990408379240}"/>
              </a:ext>
            </a:extLst>
          </p:cNvPr>
          <p:cNvSpPr>
            <a:spLocks noGrp="1"/>
          </p:cNvSpPr>
          <p:nvPr>
            <p:ph type="dt" sz="half" idx="10"/>
          </p:nvPr>
        </p:nvSpPr>
        <p:spPr/>
        <p:txBody>
          <a:bodyPr/>
          <a:lstStyle/>
          <a:p>
            <a:fld id="{8E202018-9FCD-4D25-B6CE-F2EE6554B948}" type="datetimeFigureOut">
              <a:rPr lang="en-GB" smtClean="0"/>
              <a:t>21/03/2023</a:t>
            </a:fld>
            <a:endParaRPr lang="en-GB"/>
          </a:p>
        </p:txBody>
      </p:sp>
      <p:sp>
        <p:nvSpPr>
          <p:cNvPr id="5" name="Footer Placeholder 4">
            <a:extLst>
              <a:ext uri="{FF2B5EF4-FFF2-40B4-BE49-F238E27FC236}">
                <a16:creationId xmlns:a16="http://schemas.microsoft.com/office/drawing/2014/main" id="{13A0B538-C4AD-1054-4F47-764801D07DF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A317CC-9EF1-8073-3DEB-C5C7EA495B7A}"/>
              </a:ext>
            </a:extLst>
          </p:cNvPr>
          <p:cNvSpPr>
            <a:spLocks noGrp="1"/>
          </p:cNvSpPr>
          <p:nvPr>
            <p:ph type="sldNum" sz="quarter" idx="12"/>
          </p:nvPr>
        </p:nvSpPr>
        <p:spPr/>
        <p:txBody>
          <a:bodyPr/>
          <a:lstStyle/>
          <a:p>
            <a:fld id="{A4E5F92F-5455-4825-B5D5-E4B9DF796AE3}" type="slidenum">
              <a:rPr lang="en-GB" smtClean="0"/>
              <a:t>‹#›</a:t>
            </a:fld>
            <a:endParaRPr lang="en-GB"/>
          </a:p>
        </p:txBody>
      </p:sp>
    </p:spTree>
    <p:extLst>
      <p:ext uri="{BB962C8B-B14F-4D97-AF65-F5344CB8AC3E}">
        <p14:creationId xmlns:p14="http://schemas.microsoft.com/office/powerpoint/2010/main" val="4119218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B55309-23B4-3FB1-A899-9932B6216DC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7EC846A-535B-C8A0-F5CA-2FAC0413AD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C176679-D4C2-F46B-DCF3-2251FEF147C5}"/>
              </a:ext>
            </a:extLst>
          </p:cNvPr>
          <p:cNvSpPr>
            <a:spLocks noGrp="1"/>
          </p:cNvSpPr>
          <p:nvPr>
            <p:ph type="dt" sz="half" idx="10"/>
          </p:nvPr>
        </p:nvSpPr>
        <p:spPr/>
        <p:txBody>
          <a:bodyPr/>
          <a:lstStyle/>
          <a:p>
            <a:fld id="{8E202018-9FCD-4D25-B6CE-F2EE6554B948}" type="datetimeFigureOut">
              <a:rPr lang="en-GB" smtClean="0"/>
              <a:t>21/03/2023</a:t>
            </a:fld>
            <a:endParaRPr lang="en-GB"/>
          </a:p>
        </p:txBody>
      </p:sp>
      <p:sp>
        <p:nvSpPr>
          <p:cNvPr id="5" name="Footer Placeholder 4">
            <a:extLst>
              <a:ext uri="{FF2B5EF4-FFF2-40B4-BE49-F238E27FC236}">
                <a16:creationId xmlns:a16="http://schemas.microsoft.com/office/drawing/2014/main" id="{BA18B2AE-FB27-C6BC-15F6-84B106995F8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9C25CC4-38E9-98A1-F885-2B6A6D457D73}"/>
              </a:ext>
            </a:extLst>
          </p:cNvPr>
          <p:cNvSpPr>
            <a:spLocks noGrp="1"/>
          </p:cNvSpPr>
          <p:nvPr>
            <p:ph type="sldNum" sz="quarter" idx="12"/>
          </p:nvPr>
        </p:nvSpPr>
        <p:spPr/>
        <p:txBody>
          <a:bodyPr/>
          <a:lstStyle/>
          <a:p>
            <a:fld id="{A4E5F92F-5455-4825-B5D5-E4B9DF796AE3}" type="slidenum">
              <a:rPr lang="en-GB" smtClean="0"/>
              <a:t>‹#›</a:t>
            </a:fld>
            <a:endParaRPr lang="en-GB"/>
          </a:p>
        </p:txBody>
      </p:sp>
    </p:spTree>
    <p:extLst>
      <p:ext uri="{BB962C8B-B14F-4D97-AF65-F5344CB8AC3E}">
        <p14:creationId xmlns:p14="http://schemas.microsoft.com/office/powerpoint/2010/main" val="2756934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AB52FF7-DC33-7E25-FBBD-2EB5B40461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194" cy="6856984"/>
          </a:xfrm>
          <a:prstGeom prst="rect">
            <a:avLst/>
          </a:prstGeom>
        </p:spPr>
      </p:pic>
      <p:grpSp>
        <p:nvGrpSpPr>
          <p:cNvPr id="14" name="Group 13">
            <a:extLst>
              <a:ext uri="{FF2B5EF4-FFF2-40B4-BE49-F238E27FC236}">
                <a16:creationId xmlns:a16="http://schemas.microsoft.com/office/drawing/2014/main" id="{9EBA3E50-760C-4B48-105E-E945156BB4B8}"/>
              </a:ext>
            </a:extLst>
          </p:cNvPr>
          <p:cNvGrpSpPr/>
          <p:nvPr userDrawn="1"/>
        </p:nvGrpSpPr>
        <p:grpSpPr>
          <a:xfrm>
            <a:off x="9865635" y="6420365"/>
            <a:ext cx="2243886" cy="375289"/>
            <a:chOff x="10212759" y="6518571"/>
            <a:chExt cx="1842973" cy="313399"/>
          </a:xfrm>
        </p:grpSpPr>
        <p:pic>
          <p:nvPicPr>
            <p:cNvPr id="15" name="Picture 14">
              <a:extLst>
                <a:ext uri="{FF2B5EF4-FFF2-40B4-BE49-F238E27FC236}">
                  <a16:creationId xmlns:a16="http://schemas.microsoft.com/office/drawing/2014/main" id="{5E71206E-49DD-6821-C349-BF92F187EC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16" name="Rectangle 15">
              <a:extLst>
                <a:ext uri="{FF2B5EF4-FFF2-40B4-BE49-F238E27FC236}">
                  <a16:creationId xmlns:a16="http://schemas.microsoft.com/office/drawing/2014/main" id="{36F6DD2B-5B85-359C-4FBD-B253EDD278C8}"/>
                </a:ext>
              </a:extLst>
            </p:cNvPr>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17" name="Picture 16">
            <a:extLst>
              <a:ext uri="{FF2B5EF4-FFF2-40B4-BE49-F238E27FC236}">
                <a16:creationId xmlns:a16="http://schemas.microsoft.com/office/drawing/2014/main" id="{BD37331E-735F-8E59-3652-56BA4EC3199F}"/>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b="78063"/>
          <a:stretch/>
        </p:blipFill>
        <p:spPr>
          <a:xfrm>
            <a:off x="1524" y="0"/>
            <a:ext cx="12188951" cy="1504093"/>
          </a:xfrm>
          <a:prstGeom prst="rect">
            <a:avLst/>
          </a:prstGeom>
        </p:spPr>
      </p:pic>
      <p:pic>
        <p:nvPicPr>
          <p:cNvPr id="18" name="Picture 17">
            <a:extLst>
              <a:ext uri="{FF2B5EF4-FFF2-40B4-BE49-F238E27FC236}">
                <a16:creationId xmlns:a16="http://schemas.microsoft.com/office/drawing/2014/main" id="{FC53E72A-0CBB-37E4-4CBB-0D8B145990B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578354" y="53050"/>
            <a:ext cx="1534767" cy="744647"/>
          </a:xfrm>
          <a:prstGeom prst="rect">
            <a:avLst/>
          </a:prstGeom>
        </p:spPr>
      </p:pic>
    </p:spTree>
    <p:extLst>
      <p:ext uri="{BB962C8B-B14F-4D97-AF65-F5344CB8AC3E}">
        <p14:creationId xmlns:p14="http://schemas.microsoft.com/office/powerpoint/2010/main" val="2157964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55E8AA0-71CA-8ABC-3158-C76E10F8B6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194" cy="6856984"/>
          </a:xfrm>
          <a:prstGeom prst="rect">
            <a:avLst/>
          </a:prstGeom>
        </p:spPr>
      </p:pic>
      <p:grpSp>
        <p:nvGrpSpPr>
          <p:cNvPr id="8" name="Group 7">
            <a:extLst>
              <a:ext uri="{FF2B5EF4-FFF2-40B4-BE49-F238E27FC236}">
                <a16:creationId xmlns:a16="http://schemas.microsoft.com/office/drawing/2014/main" id="{0E65F77D-830B-4587-6179-EAEFDB59DA9F}"/>
              </a:ext>
            </a:extLst>
          </p:cNvPr>
          <p:cNvGrpSpPr/>
          <p:nvPr userDrawn="1"/>
        </p:nvGrpSpPr>
        <p:grpSpPr>
          <a:xfrm>
            <a:off x="9865635" y="6420365"/>
            <a:ext cx="2243886" cy="375289"/>
            <a:chOff x="10212759" y="6518571"/>
            <a:chExt cx="1842973" cy="313399"/>
          </a:xfrm>
        </p:grpSpPr>
        <p:pic>
          <p:nvPicPr>
            <p:cNvPr id="9" name="Picture 8">
              <a:extLst>
                <a:ext uri="{FF2B5EF4-FFF2-40B4-BE49-F238E27FC236}">
                  <a16:creationId xmlns:a16="http://schemas.microsoft.com/office/drawing/2014/main" id="{5EF7F4F5-4091-F7DF-B5D7-27F2CF09B2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10" name="Rectangle 9">
              <a:extLst>
                <a:ext uri="{FF2B5EF4-FFF2-40B4-BE49-F238E27FC236}">
                  <a16:creationId xmlns:a16="http://schemas.microsoft.com/office/drawing/2014/main" id="{65D479FE-F2A7-1259-E9F7-5B06988F5483}"/>
                </a:ext>
              </a:extLst>
            </p:cNvPr>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11" name="Picture 10">
            <a:extLst>
              <a:ext uri="{FF2B5EF4-FFF2-40B4-BE49-F238E27FC236}">
                <a16:creationId xmlns:a16="http://schemas.microsoft.com/office/drawing/2014/main" id="{FD3E0E5C-9845-273F-56DA-9B3EDBB349D2}"/>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b="78063"/>
          <a:stretch/>
        </p:blipFill>
        <p:spPr>
          <a:xfrm>
            <a:off x="1524" y="0"/>
            <a:ext cx="12188951" cy="1504093"/>
          </a:xfrm>
          <a:prstGeom prst="rect">
            <a:avLst/>
          </a:prstGeom>
        </p:spPr>
      </p:pic>
      <p:pic>
        <p:nvPicPr>
          <p:cNvPr id="12" name="Picture 11">
            <a:extLst>
              <a:ext uri="{FF2B5EF4-FFF2-40B4-BE49-F238E27FC236}">
                <a16:creationId xmlns:a16="http://schemas.microsoft.com/office/drawing/2014/main" id="{8526341B-E791-8397-013A-AE21E4F2BB6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578354" y="53050"/>
            <a:ext cx="1534767" cy="744647"/>
          </a:xfrm>
          <a:prstGeom prst="rect">
            <a:avLst/>
          </a:prstGeom>
        </p:spPr>
      </p:pic>
    </p:spTree>
    <p:extLst>
      <p:ext uri="{BB962C8B-B14F-4D97-AF65-F5344CB8AC3E}">
        <p14:creationId xmlns:p14="http://schemas.microsoft.com/office/powerpoint/2010/main" val="3693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6EED84A-799A-8529-9C92-E21975AF2B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9" name="Group 8">
            <a:extLst>
              <a:ext uri="{FF2B5EF4-FFF2-40B4-BE49-F238E27FC236}">
                <a16:creationId xmlns:a16="http://schemas.microsoft.com/office/drawing/2014/main" id="{B35E78D5-12A9-B6ED-45AC-D0E7181AEF75}"/>
              </a:ext>
            </a:extLst>
          </p:cNvPr>
          <p:cNvGrpSpPr/>
          <p:nvPr userDrawn="1"/>
        </p:nvGrpSpPr>
        <p:grpSpPr>
          <a:xfrm>
            <a:off x="9865635" y="6420365"/>
            <a:ext cx="2243886" cy="375289"/>
            <a:chOff x="10212759" y="6518571"/>
            <a:chExt cx="1842973" cy="313399"/>
          </a:xfrm>
        </p:grpSpPr>
        <p:pic>
          <p:nvPicPr>
            <p:cNvPr id="10" name="Picture 9">
              <a:extLst>
                <a:ext uri="{FF2B5EF4-FFF2-40B4-BE49-F238E27FC236}">
                  <a16:creationId xmlns:a16="http://schemas.microsoft.com/office/drawing/2014/main" id="{840F579E-C8D0-F9E6-EDD9-7C00C200F6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2759" y="6518571"/>
              <a:ext cx="1842973" cy="313399"/>
            </a:xfrm>
            <a:prstGeom prst="rect">
              <a:avLst/>
            </a:prstGeom>
          </p:spPr>
        </p:pic>
        <p:sp>
          <p:nvSpPr>
            <p:cNvPr id="11" name="Rectangle 10">
              <a:extLst>
                <a:ext uri="{FF2B5EF4-FFF2-40B4-BE49-F238E27FC236}">
                  <a16:creationId xmlns:a16="http://schemas.microsoft.com/office/drawing/2014/main" id="{B919FBE4-3409-72FF-CB4D-F0564994F44E}"/>
                </a:ext>
              </a:extLst>
            </p:cNvPr>
            <p:cNvSpPr/>
            <p:nvPr/>
          </p:nvSpPr>
          <p:spPr>
            <a:xfrm>
              <a:off x="10248188" y="6547414"/>
              <a:ext cx="1613629" cy="257021"/>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grpSp>
      <p:pic>
        <p:nvPicPr>
          <p:cNvPr id="15" name="Picture 14" descr="A picture containing person, person, suit, standing&#10;&#10;Description automatically generated">
            <a:extLst>
              <a:ext uri="{FF2B5EF4-FFF2-40B4-BE49-F238E27FC236}">
                <a16:creationId xmlns:a16="http://schemas.microsoft.com/office/drawing/2014/main" id="{A99DEF5D-0187-0569-0152-FB86A428DCE0}"/>
              </a:ext>
            </a:extLst>
          </p:cNvPr>
          <p:cNvPicPr>
            <a:picLocks noChangeAspect="1"/>
          </p:cNvPicPr>
          <p:nvPr userDrawn="1"/>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r="23474"/>
          <a:stretch/>
        </p:blipFill>
        <p:spPr>
          <a:xfrm>
            <a:off x="241461" y="1765301"/>
            <a:ext cx="3819494" cy="3327398"/>
          </a:xfrm>
          <a:prstGeom prst="rect">
            <a:avLst/>
          </a:prstGeom>
        </p:spPr>
      </p:pic>
      <p:pic>
        <p:nvPicPr>
          <p:cNvPr id="17" name="Picture 16">
            <a:extLst>
              <a:ext uri="{FF2B5EF4-FFF2-40B4-BE49-F238E27FC236}">
                <a16:creationId xmlns:a16="http://schemas.microsoft.com/office/drawing/2014/main" id="{5439BF06-7B02-F173-5A28-7C6D18FD909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78354" y="66904"/>
            <a:ext cx="1534767" cy="744646"/>
          </a:xfrm>
          <a:prstGeom prst="rect">
            <a:avLst/>
          </a:prstGeom>
        </p:spPr>
      </p:pic>
    </p:spTree>
    <p:extLst>
      <p:ext uri="{BB962C8B-B14F-4D97-AF65-F5344CB8AC3E}">
        <p14:creationId xmlns:p14="http://schemas.microsoft.com/office/powerpoint/2010/main" val="3338382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2F81F2-6943-BD2A-4FF4-E7B5E1C420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81108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FDE854-D606-CD1E-DC1F-F60B3AA8FC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26767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F8484D-32E4-23BB-2A63-4888AE1A618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857"/>
            <a:ext cx="12188952" cy="6856285"/>
          </a:xfrm>
          <a:prstGeom prst="rect">
            <a:avLst/>
          </a:prstGeom>
        </p:spPr>
      </p:pic>
    </p:spTree>
    <p:extLst>
      <p:ext uri="{BB962C8B-B14F-4D97-AF65-F5344CB8AC3E}">
        <p14:creationId xmlns:p14="http://schemas.microsoft.com/office/powerpoint/2010/main" val="213584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966B59E-D6BC-19DD-D9CB-0C46CDDE46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53286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674B4E-3A36-AE80-F596-88EAFA8D99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24626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9628D0-6D27-3A22-3CBC-5435A86BDB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E8248BE-D040-3D21-3A61-EE22584BB4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7681DDF-7CC1-D788-F48E-8EBA8012AA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202018-9FCD-4D25-B6CE-F2EE6554B948}" type="datetimeFigureOut">
              <a:rPr lang="en-GB" smtClean="0"/>
              <a:t>21/03/2023</a:t>
            </a:fld>
            <a:endParaRPr lang="en-GB"/>
          </a:p>
        </p:txBody>
      </p:sp>
      <p:sp>
        <p:nvSpPr>
          <p:cNvPr id="5" name="Footer Placeholder 4">
            <a:extLst>
              <a:ext uri="{FF2B5EF4-FFF2-40B4-BE49-F238E27FC236}">
                <a16:creationId xmlns:a16="http://schemas.microsoft.com/office/drawing/2014/main" id="{F8EAD2C6-7BBE-418E-D4F1-DD5A8D5A03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B36D678-3C77-7F4A-530D-35BE9C7A21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E5F92F-5455-4825-B5D5-E4B9DF796AE3}" type="slidenum">
              <a:rPr lang="en-GB" smtClean="0"/>
              <a:t>‹#›</a:t>
            </a:fld>
            <a:endParaRPr lang="en-GB"/>
          </a:p>
        </p:txBody>
      </p:sp>
    </p:spTree>
    <p:extLst>
      <p:ext uri="{BB962C8B-B14F-4D97-AF65-F5344CB8AC3E}">
        <p14:creationId xmlns:p14="http://schemas.microsoft.com/office/powerpoint/2010/main" val="341720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0ABB8D-A9B1-BF5E-8E51-DAC64CE57FBB}"/>
              </a:ext>
            </a:extLst>
          </p:cNvPr>
          <p:cNvSpPr txBox="1"/>
          <p:nvPr/>
        </p:nvSpPr>
        <p:spPr>
          <a:xfrm>
            <a:off x="343834" y="2646345"/>
            <a:ext cx="6448425" cy="923330"/>
          </a:xfrm>
          <a:prstGeom prst="rect">
            <a:avLst/>
          </a:prstGeom>
          <a:noFill/>
        </p:spPr>
        <p:txBody>
          <a:bodyPr wrap="square">
            <a:spAutoFit/>
          </a:bodyPr>
          <a:lstStyle/>
          <a:p>
            <a:r>
              <a:rPr lang="en-US" sz="5400" b="1" dirty="0">
                <a:solidFill>
                  <a:srgbClr val="F89A21"/>
                </a:solidFill>
                <a:effectLst/>
                <a:latin typeface="Helvetica" pitchFamily="2" charset="0"/>
                <a:ea typeface="Calibri" panose="020F0502020204030204" pitchFamily="34" charset="0"/>
              </a:rPr>
              <a:t>Capstone Project</a:t>
            </a:r>
            <a:endParaRPr lang="en-GB" sz="5400" b="1" dirty="0">
              <a:solidFill>
                <a:srgbClr val="F89A21"/>
              </a:solidFill>
              <a:latin typeface="Helvetica" pitchFamily="2" charset="0"/>
            </a:endParaRPr>
          </a:p>
        </p:txBody>
      </p:sp>
      <p:sp>
        <p:nvSpPr>
          <p:cNvPr id="5" name="TextBox 4">
            <a:extLst>
              <a:ext uri="{FF2B5EF4-FFF2-40B4-BE49-F238E27FC236}">
                <a16:creationId xmlns:a16="http://schemas.microsoft.com/office/drawing/2014/main" id="{A4AF8232-02AA-07C1-0463-707EE11A3C6B}"/>
              </a:ext>
            </a:extLst>
          </p:cNvPr>
          <p:cNvSpPr txBox="1"/>
          <p:nvPr/>
        </p:nvSpPr>
        <p:spPr>
          <a:xfrm>
            <a:off x="343834" y="6394867"/>
            <a:ext cx="2903818" cy="369332"/>
          </a:xfrm>
          <a:prstGeom prst="rect">
            <a:avLst/>
          </a:prstGeom>
          <a:noFill/>
        </p:spPr>
        <p:txBody>
          <a:bodyPr wrap="square">
            <a:spAutoFit/>
          </a:bodyPr>
          <a:lstStyle/>
          <a:p>
            <a:pPr algn="ctr"/>
            <a:r>
              <a:rPr lang="en-GB" sz="1800" dirty="0">
                <a:solidFill>
                  <a:schemeClr val="bg1"/>
                </a:solidFill>
                <a:latin typeface="Helvetica" panose="020B0604020202030204" pitchFamily="34" charset="0"/>
                <a:cs typeface="Segoe UI" panose="020B0502040204020203" pitchFamily="34" charset="0"/>
              </a:rPr>
              <a:t>www.collaberadigital.com</a:t>
            </a:r>
            <a:endParaRPr lang="en-IN" sz="1800" dirty="0">
              <a:solidFill>
                <a:schemeClr val="bg1"/>
              </a:solidFill>
              <a:latin typeface="Helvetica" panose="020B0604020202030204" pitchFamily="34" charset="0"/>
            </a:endParaRPr>
          </a:p>
        </p:txBody>
      </p:sp>
    </p:spTree>
    <p:extLst>
      <p:ext uri="{BB962C8B-B14F-4D97-AF65-F5344CB8AC3E}">
        <p14:creationId xmlns:p14="http://schemas.microsoft.com/office/powerpoint/2010/main" val="89247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103A12-0AA4-00C6-4CFD-58A6489D245B}"/>
              </a:ext>
            </a:extLst>
          </p:cNvPr>
          <p:cNvSpPr txBox="1"/>
          <p:nvPr/>
        </p:nvSpPr>
        <p:spPr>
          <a:xfrm>
            <a:off x="2789021" y="2705724"/>
            <a:ext cx="6612154" cy="1446550"/>
          </a:xfrm>
          <a:prstGeom prst="rect">
            <a:avLst/>
          </a:prstGeom>
          <a:noFill/>
        </p:spPr>
        <p:txBody>
          <a:bodyPr wrap="square">
            <a:spAutoFit/>
          </a:bodyPr>
          <a:lstStyle/>
          <a:p>
            <a:pPr algn="ctr"/>
            <a:r>
              <a:rPr lang="en-IN" sz="8800" b="1" dirty="0">
                <a:solidFill>
                  <a:schemeClr val="bg1"/>
                </a:solidFill>
                <a:effectLst/>
                <a:latin typeface="Helvetica" pitchFamily="2" charset="0"/>
                <a:ea typeface="Calibri" panose="020F0502020204030204" pitchFamily="34" charset="0"/>
              </a:rPr>
              <a:t>Thank You</a:t>
            </a:r>
            <a:endParaRPr lang="en-GB" sz="11500" b="1" dirty="0">
              <a:solidFill>
                <a:schemeClr val="bg1"/>
              </a:solidFill>
              <a:latin typeface="Helvetica" pitchFamily="2" charset="0"/>
            </a:endParaRPr>
          </a:p>
        </p:txBody>
      </p:sp>
      <p:sp>
        <p:nvSpPr>
          <p:cNvPr id="3" name="Rectangle 2">
            <a:extLst>
              <a:ext uri="{FF2B5EF4-FFF2-40B4-BE49-F238E27FC236}">
                <a16:creationId xmlns:a16="http://schemas.microsoft.com/office/drawing/2014/main" id="{D0C51203-C25D-740B-160F-E334C0EB9422}"/>
              </a:ext>
            </a:extLst>
          </p:cNvPr>
          <p:cNvSpPr/>
          <p:nvPr/>
        </p:nvSpPr>
        <p:spPr>
          <a:xfrm>
            <a:off x="9986511" y="6524193"/>
            <a:ext cx="2196179" cy="307777"/>
          </a:xfrm>
          <a:prstGeom prst="rect">
            <a:avLst/>
          </a:prstGeom>
        </p:spPr>
        <p:txBody>
          <a:bodyPr wrap="none">
            <a:spAutoFit/>
          </a:bodyPr>
          <a:lstStyle/>
          <a:p>
            <a:r>
              <a:rPr lang="en-GB" sz="1400" dirty="0">
                <a:solidFill>
                  <a:schemeClr val="bg1"/>
                </a:solidFill>
                <a:latin typeface="Helvetica" panose="020B0604020202030204" pitchFamily="34" charset="0"/>
                <a:cs typeface="Segoe UI" panose="020B0502040204020203" pitchFamily="34" charset="0"/>
              </a:rPr>
              <a:t>www.collaberadigital.com</a:t>
            </a:r>
            <a:endParaRPr lang="en-IN" sz="1400" dirty="0">
              <a:solidFill>
                <a:schemeClr val="bg1"/>
              </a:solidFill>
              <a:latin typeface="Helvetica" panose="020B0604020202030204" pitchFamily="34" charset="0"/>
            </a:endParaRPr>
          </a:p>
        </p:txBody>
      </p:sp>
    </p:spTree>
    <p:extLst>
      <p:ext uri="{BB962C8B-B14F-4D97-AF65-F5344CB8AC3E}">
        <p14:creationId xmlns:p14="http://schemas.microsoft.com/office/powerpoint/2010/main" val="112193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ADA6FF-6F44-C06C-54EB-E08AF6143311}"/>
              </a:ext>
            </a:extLst>
          </p:cNvPr>
          <p:cNvSpPr txBox="1"/>
          <p:nvPr/>
        </p:nvSpPr>
        <p:spPr>
          <a:xfrm>
            <a:off x="4224229" y="372546"/>
            <a:ext cx="3741737" cy="461665"/>
          </a:xfrm>
          <a:prstGeom prst="rect">
            <a:avLst/>
          </a:prstGeom>
          <a:noFill/>
        </p:spPr>
        <p:txBody>
          <a:bodyPr wrap="square">
            <a:spAutoFit/>
          </a:bodyPr>
          <a:lstStyle/>
          <a:p>
            <a:pPr algn="ctr"/>
            <a:r>
              <a:rPr lang="en-IN" sz="2400" dirty="0">
                <a:solidFill>
                  <a:schemeClr val="bg1"/>
                </a:solidFill>
                <a:effectLst/>
                <a:latin typeface="Helvetica" pitchFamily="2" charset="0"/>
                <a:ea typeface="Calibri" panose="020F0502020204030204" pitchFamily="34" charset="0"/>
              </a:rPr>
              <a:t>Personal</a:t>
            </a:r>
            <a:r>
              <a:rPr lang="en-IN" sz="2400" b="1" dirty="0">
                <a:solidFill>
                  <a:schemeClr val="bg1"/>
                </a:solidFill>
                <a:effectLst/>
                <a:latin typeface="Helvetica" pitchFamily="2" charset="0"/>
                <a:ea typeface="Calibri" panose="020F0502020204030204" pitchFamily="34" charset="0"/>
              </a:rPr>
              <a:t> </a:t>
            </a:r>
            <a:r>
              <a:rPr lang="en-IN" sz="2400" b="1" dirty="0">
                <a:solidFill>
                  <a:srgbClr val="D4EBD8"/>
                </a:solidFill>
                <a:effectLst/>
                <a:latin typeface="Helvetica" pitchFamily="2" charset="0"/>
                <a:ea typeface="Calibri" panose="020F0502020204030204" pitchFamily="34" charset="0"/>
              </a:rPr>
              <a:t>BACKGROUND</a:t>
            </a:r>
            <a:endParaRPr lang="en-GB" sz="2400" b="1" dirty="0">
              <a:solidFill>
                <a:srgbClr val="D4EBD8"/>
              </a:solidFill>
              <a:latin typeface="Helvetica" pitchFamily="2" charset="0"/>
            </a:endParaRPr>
          </a:p>
        </p:txBody>
      </p:sp>
      <p:sp>
        <p:nvSpPr>
          <p:cNvPr id="3" name="TextBox 2">
            <a:extLst>
              <a:ext uri="{FF2B5EF4-FFF2-40B4-BE49-F238E27FC236}">
                <a16:creationId xmlns:a16="http://schemas.microsoft.com/office/drawing/2014/main" id="{DC974569-3E72-209E-3294-60EB4C694B43}"/>
              </a:ext>
            </a:extLst>
          </p:cNvPr>
          <p:cNvSpPr txBox="1"/>
          <p:nvPr/>
        </p:nvSpPr>
        <p:spPr>
          <a:xfrm>
            <a:off x="3079959" y="834211"/>
            <a:ext cx="6030277" cy="369332"/>
          </a:xfrm>
          <a:prstGeom prst="rect">
            <a:avLst/>
          </a:prstGeom>
          <a:noFill/>
        </p:spPr>
        <p:txBody>
          <a:bodyPr wrap="square">
            <a:spAutoFit/>
          </a:bodyPr>
          <a:lstStyle/>
          <a:p>
            <a:pPr algn="ctr"/>
            <a:r>
              <a:rPr lang="en-IN" sz="1800" dirty="0">
                <a:solidFill>
                  <a:schemeClr val="bg1"/>
                </a:solidFill>
                <a:effectLst/>
                <a:latin typeface="Helvetica" pitchFamily="2" charset="0"/>
                <a:ea typeface="Calibri" panose="020F0502020204030204" pitchFamily="34" charset="0"/>
              </a:rPr>
              <a:t>(Name, Past Experience, Qualification, Career Summary)</a:t>
            </a:r>
            <a:endParaRPr lang="en-GB" dirty="0">
              <a:solidFill>
                <a:schemeClr val="bg1"/>
              </a:solidFill>
              <a:latin typeface="Helvetica" pitchFamily="2" charset="0"/>
            </a:endParaRPr>
          </a:p>
        </p:txBody>
      </p:sp>
      <p:sp>
        <p:nvSpPr>
          <p:cNvPr id="4" name="TextBox 3">
            <a:extLst>
              <a:ext uri="{FF2B5EF4-FFF2-40B4-BE49-F238E27FC236}">
                <a16:creationId xmlns:a16="http://schemas.microsoft.com/office/drawing/2014/main" id="{518A408B-108E-8EA9-DA0A-9F0FA1CD9B17}"/>
              </a:ext>
            </a:extLst>
          </p:cNvPr>
          <p:cNvSpPr txBox="1"/>
          <p:nvPr/>
        </p:nvSpPr>
        <p:spPr>
          <a:xfrm>
            <a:off x="507206" y="2036897"/>
            <a:ext cx="10071148" cy="369332"/>
          </a:xfrm>
          <a:prstGeom prst="rect">
            <a:avLst/>
          </a:prstGeom>
          <a:noFill/>
        </p:spPr>
        <p:txBody>
          <a:bodyPr wrap="square">
            <a:spAutoFit/>
          </a:bodyPr>
          <a:lstStyle/>
          <a:p>
            <a:r>
              <a:rPr lang="en-IN" sz="1800" b="1" dirty="0">
                <a:solidFill>
                  <a:srgbClr val="15102C"/>
                </a:solidFill>
                <a:effectLst/>
                <a:latin typeface="Helvetica" pitchFamily="2" charset="0"/>
                <a:ea typeface="Calibri" panose="020F0502020204030204" pitchFamily="34" charset="0"/>
              </a:rPr>
              <a:t>Name : Andrei-</a:t>
            </a:r>
            <a:r>
              <a:rPr lang="en-IN" sz="1800" b="1" dirty="0" err="1">
                <a:solidFill>
                  <a:srgbClr val="15102C"/>
                </a:solidFill>
                <a:effectLst/>
                <a:latin typeface="Helvetica" pitchFamily="2" charset="0"/>
                <a:ea typeface="Calibri" panose="020F0502020204030204" pitchFamily="34" charset="0"/>
              </a:rPr>
              <a:t>Alexandru</a:t>
            </a:r>
            <a:r>
              <a:rPr lang="en-IN" sz="1800" b="1" dirty="0">
                <a:solidFill>
                  <a:srgbClr val="15102C"/>
                </a:solidFill>
                <a:effectLst/>
                <a:latin typeface="Helvetica" pitchFamily="2" charset="0"/>
                <a:ea typeface="Calibri" panose="020F0502020204030204" pitchFamily="34" charset="0"/>
              </a:rPr>
              <a:t> </a:t>
            </a:r>
            <a:r>
              <a:rPr lang="en-IN" sz="1800" b="1" dirty="0" err="1">
                <a:solidFill>
                  <a:srgbClr val="15102C"/>
                </a:solidFill>
                <a:effectLst/>
                <a:latin typeface="Helvetica" pitchFamily="2" charset="0"/>
                <a:ea typeface="Calibri" panose="020F0502020204030204" pitchFamily="34" charset="0"/>
              </a:rPr>
              <a:t>Mocanu</a:t>
            </a:r>
            <a:endParaRPr lang="en-GB" b="1" dirty="0">
              <a:solidFill>
                <a:srgbClr val="15102C"/>
              </a:solidFill>
            </a:endParaRPr>
          </a:p>
        </p:txBody>
      </p:sp>
      <p:sp>
        <p:nvSpPr>
          <p:cNvPr id="5" name="TextBox 4">
            <a:extLst>
              <a:ext uri="{FF2B5EF4-FFF2-40B4-BE49-F238E27FC236}">
                <a16:creationId xmlns:a16="http://schemas.microsoft.com/office/drawing/2014/main" id="{F86A3C17-90A3-F93F-5D84-D3D378E1ACB2}"/>
              </a:ext>
            </a:extLst>
          </p:cNvPr>
          <p:cNvSpPr txBox="1"/>
          <p:nvPr/>
        </p:nvSpPr>
        <p:spPr>
          <a:xfrm>
            <a:off x="507206" y="2406229"/>
            <a:ext cx="10071148" cy="1200329"/>
          </a:xfrm>
          <a:prstGeom prst="rect">
            <a:avLst/>
          </a:prstGeom>
          <a:noFill/>
        </p:spPr>
        <p:txBody>
          <a:bodyPr wrap="square">
            <a:spAutoFit/>
          </a:bodyPr>
          <a:lstStyle/>
          <a:p>
            <a:r>
              <a:rPr lang="en-IN" sz="1800" b="1" dirty="0">
                <a:solidFill>
                  <a:srgbClr val="15102C"/>
                </a:solidFill>
                <a:effectLst/>
                <a:latin typeface="Helvetica" pitchFamily="2" charset="0"/>
                <a:ea typeface="Calibri" panose="020F0502020204030204" pitchFamily="34" charset="0"/>
              </a:rPr>
              <a:t>Past Experience: </a:t>
            </a:r>
          </a:p>
          <a:p>
            <a:r>
              <a:rPr lang="en-IN" b="1" dirty="0">
                <a:solidFill>
                  <a:srgbClr val="15102C"/>
                </a:solidFill>
                <a:latin typeface="Helvetica" pitchFamily="2" charset="0"/>
                <a:ea typeface="Calibri" panose="020F0502020204030204" pitchFamily="34" charset="0"/>
              </a:rPr>
              <a:t>INSOFTDEV – </a:t>
            </a:r>
            <a:r>
              <a:rPr lang="en-IN" dirty="0">
                <a:solidFill>
                  <a:srgbClr val="15102C"/>
                </a:solidFill>
                <a:latin typeface="Helvetica" pitchFamily="2" charset="0"/>
                <a:ea typeface="Calibri" panose="020F0502020204030204" pitchFamily="34" charset="0"/>
              </a:rPr>
              <a:t>Private Taxi Booking Platform </a:t>
            </a:r>
            <a:r>
              <a:rPr lang="en-IN" b="1" dirty="0">
                <a:solidFill>
                  <a:srgbClr val="15102C"/>
                </a:solidFill>
                <a:latin typeface="Helvetica" pitchFamily="2" charset="0"/>
                <a:ea typeface="Calibri" panose="020F0502020204030204" pitchFamily="34" charset="0"/>
              </a:rPr>
              <a:t>– </a:t>
            </a:r>
            <a:r>
              <a:rPr lang="en-IN" dirty="0">
                <a:solidFill>
                  <a:srgbClr val="15102C"/>
                </a:solidFill>
                <a:latin typeface="Helvetica" pitchFamily="2" charset="0"/>
                <a:ea typeface="Calibri" panose="020F0502020204030204" pitchFamily="34" charset="0"/>
              </a:rPr>
              <a:t>Angular/AngularJS.</a:t>
            </a:r>
          </a:p>
          <a:p>
            <a:r>
              <a:rPr lang="en-IN" sz="1800" b="1" dirty="0">
                <a:solidFill>
                  <a:srgbClr val="15102C"/>
                </a:solidFill>
                <a:effectLst/>
                <a:latin typeface="Helvetica" pitchFamily="2" charset="0"/>
                <a:ea typeface="Calibri" panose="020F0502020204030204" pitchFamily="34" charset="0"/>
              </a:rPr>
              <a:t>BearingPoint </a:t>
            </a:r>
            <a:r>
              <a:rPr lang="en-IN" b="1" dirty="0">
                <a:solidFill>
                  <a:srgbClr val="15102C"/>
                </a:solidFill>
                <a:latin typeface="Helvetica" pitchFamily="2" charset="0"/>
                <a:ea typeface="Calibri" panose="020F0502020204030204" pitchFamily="34" charset="0"/>
              </a:rPr>
              <a:t>–</a:t>
            </a:r>
            <a:r>
              <a:rPr lang="en-IN" sz="1800" b="1" dirty="0">
                <a:solidFill>
                  <a:srgbClr val="15102C"/>
                </a:solidFill>
                <a:effectLst/>
                <a:latin typeface="Helvetica" pitchFamily="2" charset="0"/>
                <a:ea typeface="Calibri" panose="020F0502020204030204" pitchFamily="34" charset="0"/>
              </a:rPr>
              <a:t> </a:t>
            </a:r>
            <a:r>
              <a:rPr lang="en-GB" dirty="0">
                <a:latin typeface="Helvetica" pitchFamily="2" charset="0"/>
              </a:rPr>
              <a:t>Dynamic Form Generator </a:t>
            </a:r>
            <a:r>
              <a:rPr lang="en-IN" b="1" dirty="0">
                <a:solidFill>
                  <a:srgbClr val="15102C"/>
                </a:solidFill>
                <a:latin typeface="Helvetica" pitchFamily="2" charset="0"/>
                <a:ea typeface="Calibri" panose="020F0502020204030204" pitchFamily="34" charset="0"/>
              </a:rPr>
              <a:t>–</a:t>
            </a:r>
            <a:r>
              <a:rPr lang="en-GB" dirty="0">
                <a:latin typeface="Helvetica" pitchFamily="2" charset="0"/>
              </a:rPr>
              <a:t> </a:t>
            </a:r>
            <a:r>
              <a:rPr lang="en-IN" sz="1800" b="1" dirty="0">
                <a:solidFill>
                  <a:srgbClr val="15102C"/>
                </a:solidFill>
                <a:effectLst/>
                <a:latin typeface="Helvetica" pitchFamily="2" charset="0"/>
                <a:ea typeface="Calibri" panose="020F0502020204030204" pitchFamily="34" charset="0"/>
              </a:rPr>
              <a:t> </a:t>
            </a:r>
            <a:r>
              <a:rPr lang="en-GB" b="0" i="0" dirty="0">
                <a:effectLst/>
                <a:latin typeface="Helvetica" pitchFamily="2" charset="0"/>
              </a:rPr>
              <a:t>Web application with Angular, </a:t>
            </a:r>
            <a:r>
              <a:rPr lang="en-GB" b="0" i="0" dirty="0" err="1">
                <a:effectLst/>
                <a:latin typeface="Helvetica" pitchFamily="2" charset="0"/>
              </a:rPr>
              <a:t>NestJs</a:t>
            </a:r>
            <a:r>
              <a:rPr lang="en-GB" b="0" i="0" dirty="0">
                <a:effectLst/>
                <a:latin typeface="Helvetica" pitchFamily="2" charset="0"/>
              </a:rPr>
              <a:t>, Postgres, unit testing with Jest, Docker </a:t>
            </a:r>
            <a:r>
              <a:rPr lang="en-GB" dirty="0">
                <a:latin typeface="Helvetica" pitchFamily="2" charset="0"/>
              </a:rPr>
              <a:t>and Azure.</a:t>
            </a:r>
            <a:endParaRPr lang="en-IN" sz="1800" b="1" dirty="0">
              <a:solidFill>
                <a:srgbClr val="15102C"/>
              </a:solidFill>
              <a:effectLst/>
              <a:latin typeface="Helvetica" pitchFamily="2" charset="0"/>
              <a:ea typeface="Calibri" panose="020F0502020204030204" pitchFamily="34" charset="0"/>
            </a:endParaRPr>
          </a:p>
        </p:txBody>
      </p:sp>
      <p:sp>
        <p:nvSpPr>
          <p:cNvPr id="6" name="TextBox 5">
            <a:extLst>
              <a:ext uri="{FF2B5EF4-FFF2-40B4-BE49-F238E27FC236}">
                <a16:creationId xmlns:a16="http://schemas.microsoft.com/office/drawing/2014/main" id="{A55AE72A-AEC0-D00B-117C-50F93D7FACDF}"/>
              </a:ext>
            </a:extLst>
          </p:cNvPr>
          <p:cNvSpPr txBox="1"/>
          <p:nvPr/>
        </p:nvSpPr>
        <p:spPr>
          <a:xfrm>
            <a:off x="507206" y="3930642"/>
            <a:ext cx="10071148" cy="646331"/>
          </a:xfrm>
          <a:prstGeom prst="rect">
            <a:avLst/>
          </a:prstGeom>
          <a:noFill/>
        </p:spPr>
        <p:txBody>
          <a:bodyPr wrap="square">
            <a:spAutoFit/>
          </a:bodyPr>
          <a:lstStyle/>
          <a:p>
            <a:r>
              <a:rPr lang="en-IN" sz="1800" b="1" dirty="0">
                <a:solidFill>
                  <a:srgbClr val="15102C"/>
                </a:solidFill>
                <a:effectLst/>
                <a:latin typeface="Helvetica" pitchFamily="2" charset="0"/>
                <a:ea typeface="Calibri" panose="020F0502020204030204" pitchFamily="34" charset="0"/>
              </a:rPr>
              <a:t>Qualification: </a:t>
            </a:r>
          </a:p>
          <a:p>
            <a:r>
              <a:rPr lang="en-IN" dirty="0">
                <a:solidFill>
                  <a:srgbClr val="15102C"/>
                </a:solidFill>
                <a:latin typeface="Helvetica" pitchFamily="2" charset="0"/>
                <a:ea typeface="Calibri" panose="020F0502020204030204" pitchFamily="34" charset="0"/>
              </a:rPr>
              <a:t>-</a:t>
            </a:r>
            <a:r>
              <a:rPr lang="en-IN" b="1" dirty="0">
                <a:solidFill>
                  <a:srgbClr val="15102C"/>
                </a:solidFill>
                <a:latin typeface="Helvetica" pitchFamily="2" charset="0"/>
                <a:ea typeface="Calibri" panose="020F0502020204030204" pitchFamily="34" charset="0"/>
              </a:rPr>
              <a:t> </a:t>
            </a:r>
            <a:r>
              <a:rPr lang="en-GB" sz="1800" dirty="0">
                <a:solidFill>
                  <a:srgbClr val="15102C"/>
                </a:solidFill>
                <a:effectLst/>
                <a:latin typeface="Helvetica" pitchFamily="2" charset="0"/>
                <a:ea typeface="Calibri" panose="020F0502020204030204" pitchFamily="34" charset="0"/>
              </a:rPr>
              <a:t>Bachelor’s degree in Informatics (2021)</a:t>
            </a:r>
            <a:endParaRPr lang="en-GB" dirty="0">
              <a:solidFill>
                <a:srgbClr val="15102C"/>
              </a:solidFill>
            </a:endParaRPr>
          </a:p>
        </p:txBody>
      </p:sp>
      <p:sp>
        <p:nvSpPr>
          <p:cNvPr id="7" name="TextBox 6">
            <a:extLst>
              <a:ext uri="{FF2B5EF4-FFF2-40B4-BE49-F238E27FC236}">
                <a16:creationId xmlns:a16="http://schemas.microsoft.com/office/drawing/2014/main" id="{7F9B1C4D-84C8-31FA-3922-10AC6E28778E}"/>
              </a:ext>
            </a:extLst>
          </p:cNvPr>
          <p:cNvSpPr txBox="1"/>
          <p:nvPr/>
        </p:nvSpPr>
        <p:spPr>
          <a:xfrm>
            <a:off x="507206" y="4793732"/>
            <a:ext cx="10071148" cy="1200329"/>
          </a:xfrm>
          <a:prstGeom prst="rect">
            <a:avLst/>
          </a:prstGeom>
          <a:noFill/>
        </p:spPr>
        <p:txBody>
          <a:bodyPr wrap="square">
            <a:spAutoFit/>
          </a:bodyPr>
          <a:lstStyle/>
          <a:p>
            <a:r>
              <a:rPr lang="en-IN" sz="1800" b="1" dirty="0">
                <a:solidFill>
                  <a:srgbClr val="15102C"/>
                </a:solidFill>
                <a:effectLst/>
                <a:latin typeface="Helvetica" pitchFamily="2" charset="0"/>
                <a:ea typeface="Calibri" panose="020F0502020204030204" pitchFamily="34" charset="0"/>
              </a:rPr>
              <a:t>Career Summary: </a:t>
            </a:r>
          </a:p>
          <a:p>
            <a:r>
              <a:rPr lang="en-IN" dirty="0">
                <a:solidFill>
                  <a:srgbClr val="15102C"/>
                </a:solidFill>
                <a:latin typeface="Helvetica" pitchFamily="2" charset="0"/>
                <a:ea typeface="Calibri" panose="020F0502020204030204" pitchFamily="34" charset="0"/>
              </a:rPr>
              <a:t>Sept 2019 - Aug 2020 -&gt; WordPress Developer (Freelancing)</a:t>
            </a:r>
            <a:endParaRPr lang="en-IN" sz="1800" dirty="0">
              <a:solidFill>
                <a:srgbClr val="15102C"/>
              </a:solidFill>
              <a:effectLst/>
              <a:latin typeface="Helvetica" pitchFamily="2" charset="0"/>
              <a:ea typeface="Calibri" panose="020F0502020204030204" pitchFamily="34" charset="0"/>
            </a:endParaRPr>
          </a:p>
          <a:p>
            <a:r>
              <a:rPr lang="en-IN" sz="1800" dirty="0">
                <a:solidFill>
                  <a:srgbClr val="15102C"/>
                </a:solidFill>
                <a:effectLst/>
                <a:latin typeface="Helvetica" pitchFamily="2" charset="0"/>
                <a:ea typeface="Calibri" panose="020F0502020204030204" pitchFamily="34" charset="0"/>
              </a:rPr>
              <a:t>Aug 2020 – Apr 2022 -&gt; </a:t>
            </a:r>
            <a:r>
              <a:rPr lang="en-IN" sz="1800" dirty="0" err="1">
                <a:solidFill>
                  <a:srgbClr val="15102C"/>
                </a:solidFill>
                <a:effectLst/>
                <a:latin typeface="Helvetica" pitchFamily="2" charset="0"/>
                <a:ea typeface="Calibri" panose="020F0502020204030204" pitchFamily="34" charset="0"/>
              </a:rPr>
              <a:t>FrontEnd</a:t>
            </a:r>
            <a:r>
              <a:rPr lang="en-IN" sz="1800" dirty="0">
                <a:solidFill>
                  <a:srgbClr val="15102C"/>
                </a:solidFill>
                <a:effectLst/>
                <a:latin typeface="Helvetica" pitchFamily="2" charset="0"/>
                <a:ea typeface="Calibri" panose="020F0502020204030204" pitchFamily="34" charset="0"/>
              </a:rPr>
              <a:t> Developer (Angular/AngularJS)</a:t>
            </a:r>
          </a:p>
          <a:p>
            <a:r>
              <a:rPr lang="en-IN" sz="1800" dirty="0">
                <a:solidFill>
                  <a:srgbClr val="15102C"/>
                </a:solidFill>
                <a:effectLst/>
                <a:latin typeface="Helvetica" pitchFamily="2" charset="0"/>
                <a:ea typeface="Calibri" panose="020F0502020204030204" pitchFamily="34" charset="0"/>
              </a:rPr>
              <a:t>Apr 2022 – Mar 2023 -&gt; </a:t>
            </a:r>
            <a:r>
              <a:rPr lang="en-IN" sz="1800" dirty="0" err="1">
                <a:solidFill>
                  <a:srgbClr val="15102C"/>
                </a:solidFill>
                <a:effectLst/>
                <a:latin typeface="Helvetica" pitchFamily="2" charset="0"/>
                <a:ea typeface="Calibri" panose="020F0502020204030204" pitchFamily="34" charset="0"/>
              </a:rPr>
              <a:t>Fullstack</a:t>
            </a:r>
            <a:r>
              <a:rPr lang="en-IN" sz="1800" dirty="0">
                <a:solidFill>
                  <a:srgbClr val="15102C"/>
                </a:solidFill>
                <a:effectLst/>
                <a:latin typeface="Helvetica" pitchFamily="2" charset="0"/>
                <a:ea typeface="Calibri" panose="020F0502020204030204" pitchFamily="34" charset="0"/>
              </a:rPr>
              <a:t> Developer (Angular/Node.js)</a:t>
            </a:r>
          </a:p>
        </p:txBody>
      </p:sp>
    </p:spTree>
    <p:extLst>
      <p:ext uri="{BB962C8B-B14F-4D97-AF65-F5344CB8AC3E}">
        <p14:creationId xmlns:p14="http://schemas.microsoft.com/office/powerpoint/2010/main" val="2189389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D730E22-84C3-33DE-6F74-CB73EF6B951D}"/>
              </a:ext>
            </a:extLst>
          </p:cNvPr>
          <p:cNvSpPr txBox="1"/>
          <p:nvPr/>
        </p:nvSpPr>
        <p:spPr>
          <a:xfrm>
            <a:off x="393700" y="501134"/>
            <a:ext cx="3530600" cy="646331"/>
          </a:xfrm>
          <a:prstGeom prst="rect">
            <a:avLst/>
          </a:prstGeom>
          <a:noFill/>
        </p:spPr>
        <p:txBody>
          <a:bodyPr wrap="square">
            <a:spAutoFit/>
          </a:bodyPr>
          <a:lstStyle/>
          <a:p>
            <a:pPr algn="ctr"/>
            <a:r>
              <a:rPr lang="en-IN" sz="1800" b="1" dirty="0">
                <a:solidFill>
                  <a:schemeClr val="bg1"/>
                </a:solidFill>
                <a:effectLst/>
                <a:latin typeface="Helvetica" pitchFamily="2" charset="0"/>
                <a:ea typeface="Calibri" panose="020F0502020204030204" pitchFamily="34" charset="0"/>
              </a:rPr>
              <a:t>Key Takeaways/Learnings from the </a:t>
            </a:r>
            <a:r>
              <a:rPr lang="en-IN" sz="1800" b="1" dirty="0">
                <a:solidFill>
                  <a:srgbClr val="D4EBD8"/>
                </a:solidFill>
                <a:effectLst/>
                <a:latin typeface="Helvetica" pitchFamily="2" charset="0"/>
                <a:ea typeface="Calibri" panose="020F0502020204030204" pitchFamily="34" charset="0"/>
              </a:rPr>
              <a:t>Program (HTD)</a:t>
            </a:r>
            <a:endParaRPr lang="en-GB" sz="1800" b="1" dirty="0">
              <a:solidFill>
                <a:srgbClr val="D4EBD8"/>
              </a:solidFill>
              <a:latin typeface="Helvetica" pitchFamily="2" charset="0"/>
            </a:endParaRPr>
          </a:p>
        </p:txBody>
      </p:sp>
      <p:sp>
        <p:nvSpPr>
          <p:cNvPr id="3" name="TextBox 2">
            <a:extLst>
              <a:ext uri="{FF2B5EF4-FFF2-40B4-BE49-F238E27FC236}">
                <a16:creationId xmlns:a16="http://schemas.microsoft.com/office/drawing/2014/main" id="{688A5FA4-D3F8-A6A1-E693-45FC7CA06676}"/>
              </a:ext>
            </a:extLst>
          </p:cNvPr>
          <p:cNvSpPr txBox="1"/>
          <p:nvPr/>
        </p:nvSpPr>
        <p:spPr>
          <a:xfrm>
            <a:off x="4651665" y="865862"/>
            <a:ext cx="7232073" cy="5016758"/>
          </a:xfrm>
          <a:prstGeom prst="rect">
            <a:avLst/>
          </a:prstGeom>
          <a:noFill/>
        </p:spPr>
        <p:txBody>
          <a:bodyPr wrap="square" rtlCol="0">
            <a:spAutoFit/>
          </a:bodyPr>
          <a:lstStyle/>
          <a:p>
            <a:pPr algn="l"/>
            <a:r>
              <a:rPr lang="en-GB" sz="1600" b="0" i="0" dirty="0">
                <a:effectLst/>
                <a:latin typeface="Helvetica" pitchFamily="2" charset="0"/>
              </a:rPr>
              <a:t>JavaScript is a versatile programming language that is widely used in web development projects, while TypeScript is a superset of JavaScript that provides additional features and stricter type-checking.</a:t>
            </a:r>
          </a:p>
          <a:p>
            <a:pPr algn="l"/>
            <a:endParaRPr lang="en-GB" sz="1600" dirty="0">
              <a:latin typeface="Helvetica" pitchFamily="2" charset="0"/>
            </a:endParaRPr>
          </a:p>
          <a:p>
            <a:pPr algn="l"/>
            <a:r>
              <a:rPr lang="en-GB" sz="1600" b="0" i="0" dirty="0">
                <a:effectLst/>
                <a:latin typeface="Helvetica" pitchFamily="2" charset="0"/>
              </a:rPr>
              <a:t>In this training, I have learned how to integrate front-end and back-end technologies using Angular and .NET, building modern, scalable, and high-performing web applications.</a:t>
            </a:r>
          </a:p>
          <a:p>
            <a:pPr algn="l"/>
            <a:endParaRPr lang="en-GB" sz="1600" dirty="0">
              <a:latin typeface="Helvetica" pitchFamily="2" charset="0"/>
            </a:endParaRPr>
          </a:p>
          <a:p>
            <a:pPr algn="l"/>
            <a:r>
              <a:rPr lang="en-GB" sz="1600" b="0" i="0" dirty="0">
                <a:effectLst/>
                <a:latin typeface="Helvetica" pitchFamily="2" charset="0"/>
              </a:rPr>
              <a:t>TypeScript provides additional benefits over JavaScript, including static type-checking, better code organization, and improved tooling, which can help developers write more maintainable and error-free code.</a:t>
            </a:r>
          </a:p>
          <a:p>
            <a:pPr algn="l"/>
            <a:endParaRPr lang="en-GB" sz="1600" dirty="0">
              <a:latin typeface="Helvetica" pitchFamily="2" charset="0"/>
            </a:endParaRPr>
          </a:p>
          <a:p>
            <a:pPr algn="l"/>
            <a:r>
              <a:rPr lang="en-GB" sz="1600" b="0" i="0" dirty="0">
                <a:effectLst/>
                <a:latin typeface="Helvetica" pitchFamily="2" charset="0"/>
              </a:rPr>
              <a:t>Angular provides a robust structure for building web applications, with features such as dependency injection, reactive programming, and observables, which make it easier to manage complex data flows and ensure that the application remains responsive and scalable.</a:t>
            </a:r>
          </a:p>
          <a:p>
            <a:pPr algn="l"/>
            <a:endParaRPr lang="en-GB" sz="1600" dirty="0">
              <a:latin typeface="Helvetica" pitchFamily="2" charset="0"/>
            </a:endParaRPr>
          </a:p>
          <a:p>
            <a:pPr algn="l"/>
            <a:r>
              <a:rPr lang="en-GB" sz="1600" b="0" i="0" dirty="0">
                <a:effectLst/>
                <a:latin typeface="Helvetica" pitchFamily="2" charset="0"/>
              </a:rPr>
              <a:t>NET provides a powerful back-end framework for building web APIs, handling data persistence with Entity Framework Core, and managing security and authentication.</a:t>
            </a:r>
          </a:p>
        </p:txBody>
      </p:sp>
    </p:spTree>
    <p:extLst>
      <p:ext uri="{BB962C8B-B14F-4D97-AF65-F5344CB8AC3E}">
        <p14:creationId xmlns:p14="http://schemas.microsoft.com/office/powerpoint/2010/main" val="962102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55063D-F1F4-B0DA-30AC-5261138A1501}"/>
              </a:ext>
            </a:extLst>
          </p:cNvPr>
          <p:cNvSpPr txBox="1"/>
          <p:nvPr/>
        </p:nvSpPr>
        <p:spPr>
          <a:xfrm>
            <a:off x="4138505" y="372546"/>
            <a:ext cx="3910120" cy="830997"/>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cs typeface="Segoe UI" panose="020B0502040204020203" pitchFamily="34" charset="0"/>
              </a:rPr>
              <a:t>Problem Statement of the Capstone Project</a:t>
            </a:r>
            <a:endParaRPr lang="en-GB" sz="2400" b="1" dirty="0">
              <a:solidFill>
                <a:schemeClr val="bg1"/>
              </a:solidFill>
              <a:latin typeface="Helvetica" pitchFamily="2" charset="0"/>
              <a:cs typeface="Segoe UI" panose="020B0502040204020203" pitchFamily="34" charset="0"/>
            </a:endParaRPr>
          </a:p>
        </p:txBody>
      </p:sp>
      <p:sp>
        <p:nvSpPr>
          <p:cNvPr id="3" name="TextBox 2">
            <a:extLst>
              <a:ext uri="{FF2B5EF4-FFF2-40B4-BE49-F238E27FC236}">
                <a16:creationId xmlns:a16="http://schemas.microsoft.com/office/drawing/2014/main" id="{7D971C86-480E-E043-E78B-4D9285A9AEF9}"/>
              </a:ext>
            </a:extLst>
          </p:cNvPr>
          <p:cNvSpPr txBox="1"/>
          <p:nvPr/>
        </p:nvSpPr>
        <p:spPr>
          <a:xfrm>
            <a:off x="223059" y="1778923"/>
            <a:ext cx="11745882" cy="4801314"/>
          </a:xfrm>
          <a:prstGeom prst="rect">
            <a:avLst/>
          </a:prstGeom>
          <a:noFill/>
        </p:spPr>
        <p:txBody>
          <a:bodyPr wrap="square" rtlCol="0">
            <a:spAutoFit/>
          </a:bodyPr>
          <a:lstStyle/>
          <a:p>
            <a:r>
              <a:rPr lang="en-GB" dirty="0"/>
              <a:t>The training management System is an online application developed using angular and </a:t>
            </a:r>
            <a:r>
              <a:rPr lang="en-GB" dirty="0" err="1"/>
              <a:t>WebAPI</a:t>
            </a:r>
            <a:r>
              <a:rPr lang="en-GB" dirty="0"/>
              <a:t>, where HR Manages and maintains Employee trainings to upgrade their skills</a:t>
            </a:r>
          </a:p>
          <a:p>
            <a:endParaRPr lang="en-GB" dirty="0"/>
          </a:p>
          <a:p>
            <a:r>
              <a:rPr lang="en-GB" dirty="0"/>
              <a:t>TMS will have following users:</a:t>
            </a:r>
          </a:p>
          <a:p>
            <a:pPr marL="342900" indent="-342900">
              <a:buAutoNum type="arabicPeriod"/>
            </a:pPr>
            <a:r>
              <a:rPr lang="en-GB" dirty="0"/>
              <a:t>HR </a:t>
            </a:r>
          </a:p>
          <a:p>
            <a:pPr marL="342900" indent="-342900">
              <a:buAutoNum type="arabicPeriod"/>
            </a:pPr>
            <a:r>
              <a:rPr lang="en-GB" dirty="0"/>
              <a:t>Manager </a:t>
            </a:r>
          </a:p>
          <a:p>
            <a:pPr marL="342900" indent="-342900">
              <a:buAutoNum type="arabicPeriod"/>
            </a:pPr>
            <a:r>
              <a:rPr lang="en-GB" dirty="0"/>
              <a:t>Employee</a:t>
            </a:r>
          </a:p>
          <a:p>
            <a:pPr marL="342900" indent="-342900">
              <a:buAutoNum type="arabicPeriod"/>
            </a:pPr>
            <a:endParaRPr lang="en-GB" dirty="0"/>
          </a:p>
          <a:p>
            <a:r>
              <a:rPr lang="en-GB" dirty="0"/>
              <a:t>HR: </a:t>
            </a:r>
          </a:p>
          <a:p>
            <a:pPr marL="342900" indent="-342900">
              <a:buAutoNum type="arabicPeriod"/>
            </a:pPr>
            <a:r>
              <a:rPr lang="en-GB" dirty="0"/>
              <a:t>Will Maintain Employee and manager data</a:t>
            </a:r>
          </a:p>
          <a:p>
            <a:pPr marL="342900" indent="-342900">
              <a:buAutoNum type="arabicPeriod"/>
            </a:pPr>
            <a:r>
              <a:rPr lang="en-GB" dirty="0"/>
              <a:t>HR can perform CRUD operations</a:t>
            </a:r>
          </a:p>
          <a:p>
            <a:pPr marL="342900" indent="-342900">
              <a:buAutoNum type="arabicPeriod"/>
            </a:pPr>
            <a:r>
              <a:rPr lang="en-GB" dirty="0"/>
              <a:t>Will Schedule upcoming Trainings for employees</a:t>
            </a:r>
          </a:p>
          <a:p>
            <a:pPr marL="342900" indent="-342900">
              <a:buAutoNum type="arabicPeriod"/>
            </a:pPr>
            <a:endParaRPr lang="en-GB" dirty="0"/>
          </a:p>
          <a:p>
            <a:r>
              <a:rPr lang="en-GB" dirty="0"/>
              <a:t>Manager:</a:t>
            </a:r>
          </a:p>
          <a:p>
            <a:pPr marL="342900" indent="-342900">
              <a:buAutoNum type="arabicPeriod"/>
            </a:pPr>
            <a:r>
              <a:rPr lang="en-GB" dirty="0"/>
              <a:t>Can View employee details along with Training details applied by employee</a:t>
            </a:r>
          </a:p>
          <a:p>
            <a:pPr marL="342900" indent="-342900">
              <a:buAutoNum type="arabicPeriod"/>
            </a:pPr>
            <a:r>
              <a:rPr lang="en-GB" dirty="0"/>
              <a:t>Can Approve or Reject training applied by employee</a:t>
            </a:r>
          </a:p>
          <a:p>
            <a:pPr marL="342900" indent="-342900">
              <a:buAutoNum type="arabicPeriod"/>
            </a:pPr>
            <a:r>
              <a:rPr lang="en-GB" dirty="0"/>
              <a:t>Can View Feedback given by employee</a:t>
            </a:r>
            <a:endParaRPr lang="en-RO" dirty="0"/>
          </a:p>
        </p:txBody>
      </p:sp>
    </p:spTree>
    <p:extLst>
      <p:ext uri="{BB962C8B-B14F-4D97-AF65-F5344CB8AC3E}">
        <p14:creationId xmlns:p14="http://schemas.microsoft.com/office/powerpoint/2010/main" val="2026189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085A3A-7D31-C4A3-92C1-FE297AB15D32}"/>
              </a:ext>
            </a:extLst>
          </p:cNvPr>
          <p:cNvSpPr txBox="1"/>
          <p:nvPr/>
        </p:nvSpPr>
        <p:spPr>
          <a:xfrm>
            <a:off x="239684" y="1737360"/>
            <a:ext cx="11712631" cy="2585323"/>
          </a:xfrm>
          <a:prstGeom prst="rect">
            <a:avLst/>
          </a:prstGeom>
          <a:noFill/>
        </p:spPr>
        <p:txBody>
          <a:bodyPr wrap="square" rtlCol="0">
            <a:spAutoFit/>
          </a:bodyPr>
          <a:lstStyle/>
          <a:p>
            <a:r>
              <a:rPr lang="en-RO" dirty="0"/>
              <a:t>Employee:</a:t>
            </a:r>
          </a:p>
          <a:p>
            <a:pPr marL="342900" indent="-342900">
              <a:buAutoNum type="arabicPeriod"/>
            </a:pPr>
            <a:r>
              <a:rPr lang="en-GB" dirty="0"/>
              <a:t>Logins and apply for required skills scheduled by HR</a:t>
            </a:r>
          </a:p>
          <a:p>
            <a:pPr marL="342900" indent="-342900">
              <a:buAutoNum type="arabicPeriod"/>
            </a:pPr>
            <a:r>
              <a:rPr lang="en-GB" dirty="0"/>
              <a:t>Can apply for multiply trainings</a:t>
            </a:r>
          </a:p>
          <a:p>
            <a:pPr marL="342900" indent="-342900">
              <a:buAutoNum type="arabicPeriod"/>
            </a:pPr>
            <a:r>
              <a:rPr lang="en-GB" dirty="0"/>
              <a:t>Can give attendance during training</a:t>
            </a:r>
          </a:p>
          <a:p>
            <a:pPr marL="342900" indent="-342900">
              <a:buAutoNum type="arabicPeriod"/>
            </a:pPr>
            <a:r>
              <a:rPr lang="en-GB" dirty="0"/>
              <a:t>Can View training history</a:t>
            </a:r>
          </a:p>
          <a:p>
            <a:pPr marL="342900" indent="-342900">
              <a:buAutoNum type="arabicPeriod"/>
            </a:pPr>
            <a:r>
              <a:rPr lang="en-GB" dirty="0"/>
              <a:t>Can cancel training applied</a:t>
            </a:r>
          </a:p>
          <a:p>
            <a:pPr marL="342900" indent="-342900">
              <a:buAutoNum type="arabicPeriod"/>
            </a:pPr>
            <a:r>
              <a:rPr lang="en-GB" dirty="0"/>
              <a:t>Can Give Feedback on training</a:t>
            </a:r>
          </a:p>
          <a:p>
            <a:pPr marL="342900" indent="-342900">
              <a:buAutoNum type="arabicPeriod"/>
            </a:pPr>
            <a:r>
              <a:rPr lang="en-GB" dirty="0"/>
              <a:t>Can change profile like (mobile no, Address)</a:t>
            </a:r>
          </a:p>
          <a:p>
            <a:pPr marL="342900" indent="-342900">
              <a:buAutoNum type="arabicPeriod"/>
            </a:pPr>
            <a:r>
              <a:rPr lang="en-GB" dirty="0"/>
              <a:t>Can Check the status weather training is approved by manager or not</a:t>
            </a:r>
            <a:endParaRPr lang="en-RO" dirty="0"/>
          </a:p>
        </p:txBody>
      </p:sp>
      <p:pic>
        <p:nvPicPr>
          <p:cNvPr id="3" name="Picture 2">
            <a:extLst>
              <a:ext uri="{FF2B5EF4-FFF2-40B4-BE49-F238E27FC236}">
                <a16:creationId xmlns:a16="http://schemas.microsoft.com/office/drawing/2014/main" id="{830DA840-532C-A739-D9CC-94CC9C316C24}"/>
              </a:ext>
            </a:extLst>
          </p:cNvPr>
          <p:cNvPicPr>
            <a:picLocks noChangeAspect="1"/>
          </p:cNvPicPr>
          <p:nvPr/>
        </p:nvPicPr>
        <p:blipFill>
          <a:blip r:embed="rId2"/>
          <a:stretch>
            <a:fillRect/>
          </a:stretch>
        </p:blipFill>
        <p:spPr>
          <a:xfrm>
            <a:off x="5792815" y="1615094"/>
            <a:ext cx="6159500" cy="2247900"/>
          </a:xfrm>
          <a:prstGeom prst="rect">
            <a:avLst/>
          </a:prstGeom>
        </p:spPr>
      </p:pic>
      <p:sp>
        <p:nvSpPr>
          <p:cNvPr id="4" name="TextBox 3">
            <a:extLst>
              <a:ext uri="{FF2B5EF4-FFF2-40B4-BE49-F238E27FC236}">
                <a16:creationId xmlns:a16="http://schemas.microsoft.com/office/drawing/2014/main" id="{F03EA373-876E-580F-AED4-AB571A69BF6D}"/>
              </a:ext>
            </a:extLst>
          </p:cNvPr>
          <p:cNvSpPr txBox="1"/>
          <p:nvPr/>
        </p:nvSpPr>
        <p:spPr>
          <a:xfrm>
            <a:off x="340822" y="4444949"/>
            <a:ext cx="7024253" cy="1200329"/>
          </a:xfrm>
          <a:prstGeom prst="rect">
            <a:avLst/>
          </a:prstGeom>
          <a:noFill/>
        </p:spPr>
        <p:txBody>
          <a:bodyPr wrap="square" rtlCol="0">
            <a:spAutoFit/>
          </a:bodyPr>
          <a:lstStyle/>
          <a:p>
            <a:r>
              <a:rPr lang="en-GB" dirty="0"/>
              <a:t>You need to create following Test cases: </a:t>
            </a:r>
          </a:p>
          <a:p>
            <a:pPr marL="342900" indent="-342900">
              <a:buAutoNum type="arabicPeriod"/>
            </a:pPr>
            <a:r>
              <a:rPr lang="en-GB" dirty="0"/>
              <a:t>Check if new user is created not</a:t>
            </a:r>
          </a:p>
          <a:p>
            <a:pPr marL="342900" indent="-342900">
              <a:buAutoNum type="arabicPeriod"/>
            </a:pPr>
            <a:r>
              <a:rPr lang="en-GB" dirty="0"/>
              <a:t>Return appropriate message for existing user</a:t>
            </a:r>
          </a:p>
          <a:p>
            <a:pPr marL="342900" indent="-342900">
              <a:buAutoNum type="arabicPeriod"/>
            </a:pPr>
            <a:r>
              <a:rPr lang="en-GB" dirty="0"/>
              <a:t>Validate user credentials</a:t>
            </a:r>
            <a:endParaRPr lang="en-RO" dirty="0"/>
          </a:p>
        </p:txBody>
      </p:sp>
    </p:spTree>
    <p:extLst>
      <p:ext uri="{BB962C8B-B14F-4D97-AF65-F5344CB8AC3E}">
        <p14:creationId xmlns:p14="http://schemas.microsoft.com/office/powerpoint/2010/main" val="1490347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CFD7FB-BF20-EC66-9F7B-A95E73215B53}"/>
              </a:ext>
            </a:extLst>
          </p:cNvPr>
          <p:cNvSpPr txBox="1"/>
          <p:nvPr/>
        </p:nvSpPr>
        <p:spPr>
          <a:xfrm>
            <a:off x="2474696" y="343971"/>
            <a:ext cx="7240804"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Important areas of the Project with screenshots</a:t>
            </a:r>
            <a:endParaRPr lang="en-GB" sz="2400" b="1" dirty="0">
              <a:solidFill>
                <a:schemeClr val="bg1"/>
              </a:solidFill>
              <a:latin typeface="Helvetica" pitchFamily="2" charset="0"/>
            </a:endParaRPr>
          </a:p>
        </p:txBody>
      </p:sp>
      <p:pic>
        <p:nvPicPr>
          <p:cNvPr id="3" name="Picture 2">
            <a:extLst>
              <a:ext uri="{FF2B5EF4-FFF2-40B4-BE49-F238E27FC236}">
                <a16:creationId xmlns:a16="http://schemas.microsoft.com/office/drawing/2014/main" id="{B93A06D1-E0C1-63AC-F1B1-E2E31EE2A074}"/>
              </a:ext>
            </a:extLst>
          </p:cNvPr>
          <p:cNvPicPr>
            <a:picLocks noChangeAspect="1"/>
          </p:cNvPicPr>
          <p:nvPr/>
        </p:nvPicPr>
        <p:blipFill>
          <a:blip r:embed="rId2"/>
          <a:stretch>
            <a:fillRect/>
          </a:stretch>
        </p:blipFill>
        <p:spPr>
          <a:xfrm>
            <a:off x="2208898" y="2812720"/>
            <a:ext cx="7772400" cy="3759628"/>
          </a:xfrm>
          <a:prstGeom prst="rect">
            <a:avLst/>
          </a:prstGeom>
        </p:spPr>
      </p:pic>
      <p:sp>
        <p:nvSpPr>
          <p:cNvPr id="4" name="TextBox 3">
            <a:extLst>
              <a:ext uri="{FF2B5EF4-FFF2-40B4-BE49-F238E27FC236}">
                <a16:creationId xmlns:a16="http://schemas.microsoft.com/office/drawing/2014/main" id="{E0284FDA-04CE-C33C-10A9-6709F64961E6}"/>
              </a:ext>
            </a:extLst>
          </p:cNvPr>
          <p:cNvSpPr txBox="1"/>
          <p:nvPr/>
        </p:nvSpPr>
        <p:spPr>
          <a:xfrm>
            <a:off x="5179687" y="1845425"/>
            <a:ext cx="1830822" cy="369332"/>
          </a:xfrm>
          <a:prstGeom prst="rect">
            <a:avLst/>
          </a:prstGeom>
          <a:noFill/>
        </p:spPr>
        <p:txBody>
          <a:bodyPr wrap="none" rtlCol="0">
            <a:spAutoFit/>
          </a:bodyPr>
          <a:lstStyle/>
          <a:p>
            <a:r>
              <a:rPr lang="en-RO" dirty="0"/>
              <a:t>Database schema</a:t>
            </a:r>
          </a:p>
        </p:txBody>
      </p:sp>
    </p:spTree>
    <p:extLst>
      <p:ext uri="{BB962C8B-B14F-4D97-AF65-F5344CB8AC3E}">
        <p14:creationId xmlns:p14="http://schemas.microsoft.com/office/powerpoint/2010/main" val="2925309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22917" y="1491697"/>
            <a:ext cx="3335143" cy="3500566"/>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305AB57-DF88-7210-4D89-C2B44DE8A7A6}"/>
              </a:ext>
            </a:extLst>
          </p:cNvPr>
          <p:cNvSpPr txBox="1"/>
          <p:nvPr/>
        </p:nvSpPr>
        <p:spPr>
          <a:xfrm>
            <a:off x="1451612" y="1967819"/>
            <a:ext cx="2629999" cy="2548322"/>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b="1" kern="1200">
                <a:solidFill>
                  <a:srgbClr val="FFFFFF"/>
                </a:solidFill>
                <a:latin typeface="+mj-lt"/>
                <a:ea typeface="+mj-ea"/>
                <a:cs typeface="+mj-cs"/>
              </a:rPr>
              <a:t>Important areas of the Project with screenshots</a:t>
            </a:r>
          </a:p>
        </p:txBody>
      </p:sp>
      <p:pic>
        <p:nvPicPr>
          <p:cNvPr id="4" name="Picture 3">
            <a:extLst>
              <a:ext uri="{FF2B5EF4-FFF2-40B4-BE49-F238E27FC236}">
                <a16:creationId xmlns:a16="http://schemas.microsoft.com/office/drawing/2014/main" id="{7F9E4282-A45A-735C-BA8E-2825A2DA5DFB}"/>
              </a:ext>
            </a:extLst>
          </p:cNvPr>
          <p:cNvPicPr>
            <a:picLocks noChangeAspect="1"/>
          </p:cNvPicPr>
          <p:nvPr/>
        </p:nvPicPr>
        <p:blipFill>
          <a:blip r:embed="rId2"/>
          <a:stretch>
            <a:fillRect/>
          </a:stretch>
        </p:blipFill>
        <p:spPr>
          <a:xfrm>
            <a:off x="6135330" y="643466"/>
            <a:ext cx="4916465" cy="5571067"/>
          </a:xfrm>
          <a:prstGeom prst="rect">
            <a:avLst/>
          </a:prstGeom>
        </p:spPr>
      </p:pic>
    </p:spTree>
    <p:extLst>
      <p:ext uri="{BB962C8B-B14F-4D97-AF65-F5344CB8AC3E}">
        <p14:creationId xmlns:p14="http://schemas.microsoft.com/office/powerpoint/2010/main" val="3212797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96040" y="1740884"/>
            <a:ext cx="3214719" cy="3374169"/>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26DBABD-3600-8C15-BDF1-716C42838847}"/>
              </a:ext>
            </a:extLst>
          </p:cNvPr>
          <p:cNvSpPr txBox="1"/>
          <p:nvPr/>
        </p:nvSpPr>
        <p:spPr>
          <a:xfrm>
            <a:off x="1516478" y="2199815"/>
            <a:ext cx="2535036" cy="2456308"/>
          </a:xfrm>
          <a:prstGeom prst="rect">
            <a:avLst/>
          </a:prstGeom>
          <a:noFill/>
        </p:spPr>
        <p:txBody>
          <a:bodyPr vert="horz" lIns="91440" tIns="45720" rIns="91440" bIns="45720" rtlCol="0" anchor="ctr">
            <a:normAutofit/>
          </a:bodyPr>
          <a:lstStyle/>
          <a:p>
            <a:pPr algn="ctr" defTabSz="877824">
              <a:lnSpc>
                <a:spcPct val="90000"/>
              </a:lnSpc>
              <a:spcBef>
                <a:spcPct val="0"/>
              </a:spcBef>
              <a:spcAft>
                <a:spcPts val="576"/>
              </a:spcAft>
            </a:pPr>
            <a:r>
              <a:rPr lang="en-US" sz="3456" b="1" kern="1200">
                <a:solidFill>
                  <a:srgbClr val="FFFFFF"/>
                </a:solidFill>
                <a:latin typeface="+mj-lt"/>
                <a:ea typeface="+mj-ea"/>
                <a:cs typeface="+mj-cs"/>
              </a:rPr>
              <a:t>Important areas of the Project with screenshots</a:t>
            </a:r>
            <a:endParaRPr lang="en-US" sz="3600" b="1" kern="120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51C30E1C-AB16-FBA5-AC26-161D0F1CB4AA}"/>
              </a:ext>
            </a:extLst>
          </p:cNvPr>
          <p:cNvPicPr>
            <a:picLocks noChangeAspect="1"/>
          </p:cNvPicPr>
          <p:nvPr/>
        </p:nvPicPr>
        <p:blipFill>
          <a:blip r:embed="rId2"/>
          <a:stretch>
            <a:fillRect/>
          </a:stretch>
        </p:blipFill>
        <p:spPr>
          <a:xfrm>
            <a:off x="5734425" y="643466"/>
            <a:ext cx="5241260" cy="5571067"/>
          </a:xfrm>
          <a:prstGeom prst="rect">
            <a:avLst/>
          </a:prstGeom>
        </p:spPr>
      </p:pic>
    </p:spTree>
    <p:extLst>
      <p:ext uri="{BB962C8B-B14F-4D97-AF65-F5344CB8AC3E}">
        <p14:creationId xmlns:p14="http://schemas.microsoft.com/office/powerpoint/2010/main" val="3652557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5EEBAE-A093-35BE-C1B8-5F86D8AD68D6}"/>
              </a:ext>
            </a:extLst>
          </p:cNvPr>
          <p:cNvSpPr txBox="1"/>
          <p:nvPr/>
        </p:nvSpPr>
        <p:spPr>
          <a:xfrm>
            <a:off x="5133975" y="568237"/>
            <a:ext cx="1922246" cy="461665"/>
          </a:xfrm>
          <a:prstGeom prst="rect">
            <a:avLst/>
          </a:prstGeom>
          <a:noFill/>
        </p:spPr>
        <p:txBody>
          <a:bodyPr wrap="square">
            <a:spAutoFit/>
          </a:bodyPr>
          <a:lstStyle/>
          <a:p>
            <a:pPr algn="ctr"/>
            <a:r>
              <a:rPr lang="en-IN" sz="2400" b="1" dirty="0">
                <a:solidFill>
                  <a:schemeClr val="bg1"/>
                </a:solidFill>
                <a:effectLst/>
                <a:latin typeface="Helvetica" pitchFamily="2" charset="0"/>
                <a:ea typeface="Calibri" panose="020F0502020204030204" pitchFamily="34" charset="0"/>
              </a:rPr>
              <a:t>Conclusion</a:t>
            </a:r>
            <a:endParaRPr lang="en-GB" sz="2400" b="1" dirty="0">
              <a:solidFill>
                <a:schemeClr val="bg1"/>
              </a:solidFill>
              <a:latin typeface="Helvetica" pitchFamily="2" charset="0"/>
            </a:endParaRPr>
          </a:p>
        </p:txBody>
      </p:sp>
      <p:sp>
        <p:nvSpPr>
          <p:cNvPr id="3" name="TextBox 2">
            <a:extLst>
              <a:ext uri="{FF2B5EF4-FFF2-40B4-BE49-F238E27FC236}">
                <a16:creationId xmlns:a16="http://schemas.microsoft.com/office/drawing/2014/main" id="{88E2C4DE-8959-75BB-D907-8CFE3C6A10DA}"/>
              </a:ext>
            </a:extLst>
          </p:cNvPr>
          <p:cNvSpPr txBox="1"/>
          <p:nvPr/>
        </p:nvSpPr>
        <p:spPr>
          <a:xfrm>
            <a:off x="249382" y="1729047"/>
            <a:ext cx="11679381" cy="3416320"/>
          </a:xfrm>
          <a:prstGeom prst="rect">
            <a:avLst/>
          </a:prstGeom>
          <a:noFill/>
        </p:spPr>
        <p:txBody>
          <a:bodyPr wrap="square" rtlCol="0">
            <a:spAutoFit/>
          </a:bodyPr>
          <a:lstStyle/>
          <a:p>
            <a:pPr algn="l"/>
            <a:r>
              <a:rPr lang="en-GB" b="0" i="0" dirty="0">
                <a:effectLst/>
                <a:latin typeface="Söhne"/>
              </a:rPr>
              <a:t>In conclusion, the Angular/.NET training has provided a comprehensive understanding of how to build robust web applications using two of the most powerful frameworks in web development. Through this training, I have gained practical skills in building scalable and maintainable web applications, as well as gained knowledge in integrating front-end and back-end technologies.</a:t>
            </a:r>
          </a:p>
          <a:p>
            <a:pPr algn="l"/>
            <a:endParaRPr lang="en-GB" b="0" i="0" dirty="0">
              <a:effectLst/>
              <a:latin typeface="Söhne"/>
            </a:endParaRPr>
          </a:p>
          <a:p>
            <a:pPr algn="l"/>
            <a:r>
              <a:rPr lang="en-GB" b="0" i="0" dirty="0">
                <a:effectLst/>
                <a:latin typeface="Söhne"/>
              </a:rPr>
              <a:t>The training has covered key topics such as Angular components, services, directives, and routing, as well as .NET concepts such as ASP.NET Core, Entity Framework Core, and Web API. Additionally, participants have learned how to leverage the power of TypeScript, the popular superset of JavaScript, to build more robust and efficient web applications.</a:t>
            </a:r>
          </a:p>
          <a:p>
            <a:pPr algn="l"/>
            <a:endParaRPr lang="en-GB" b="0" i="0" dirty="0">
              <a:effectLst/>
              <a:latin typeface="Söhne"/>
            </a:endParaRPr>
          </a:p>
          <a:p>
            <a:pPr algn="l"/>
            <a:r>
              <a:rPr lang="en-GB" b="0" i="0" dirty="0">
                <a:effectLst/>
                <a:latin typeface="Söhne"/>
              </a:rPr>
              <a:t>Overall, the Angular/.NET training has equipped participants with the skills and knowledge needed to build modern, scalable, and high-performing web applications using these two powerful frameworks. This training is highly recommended for developers looking to build complex web applications that are easy to maintain and extend.</a:t>
            </a:r>
          </a:p>
        </p:txBody>
      </p:sp>
    </p:spTree>
    <p:extLst>
      <p:ext uri="{BB962C8B-B14F-4D97-AF65-F5344CB8AC3E}">
        <p14:creationId xmlns:p14="http://schemas.microsoft.com/office/powerpoint/2010/main" val="19522125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TotalTime>
  <Words>658</Words>
  <Application>Microsoft Macintosh PowerPoint</Application>
  <PresentationFormat>Widescreen</PresentationFormat>
  <Paragraphs>66</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Calibri Light</vt:lpstr>
      <vt:lpstr>Helvetica</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Karan Soni</dc:creator>
  <cp:lastModifiedBy>Andrei Mocanu</cp:lastModifiedBy>
  <cp:revision>24</cp:revision>
  <dcterms:created xsi:type="dcterms:W3CDTF">2023-02-09T10:19:33Z</dcterms:created>
  <dcterms:modified xsi:type="dcterms:W3CDTF">2023-03-20T23:26:45Z</dcterms:modified>
</cp:coreProperties>
</file>